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8"/>
  </p:notesMasterIdLst>
  <p:handoutMasterIdLst>
    <p:handoutMasterId r:id="rId49"/>
  </p:handoutMasterIdLst>
  <p:sldIdLst>
    <p:sldId id="288" r:id="rId3"/>
    <p:sldId id="387" r:id="rId4"/>
    <p:sldId id="371" r:id="rId5"/>
    <p:sldId id="393" r:id="rId6"/>
    <p:sldId id="357" r:id="rId7"/>
    <p:sldId id="382" r:id="rId8"/>
    <p:sldId id="383" r:id="rId9"/>
    <p:sldId id="384" r:id="rId10"/>
    <p:sldId id="330" r:id="rId11"/>
    <p:sldId id="372" r:id="rId12"/>
    <p:sldId id="394" r:id="rId13"/>
    <p:sldId id="395" r:id="rId14"/>
    <p:sldId id="386" r:id="rId15"/>
    <p:sldId id="388" r:id="rId16"/>
    <p:sldId id="399" r:id="rId17"/>
    <p:sldId id="398" r:id="rId18"/>
    <p:sldId id="400" r:id="rId19"/>
    <p:sldId id="356" r:id="rId20"/>
    <p:sldId id="355" r:id="rId21"/>
    <p:sldId id="401" r:id="rId22"/>
    <p:sldId id="358" r:id="rId23"/>
    <p:sldId id="307" r:id="rId24"/>
    <p:sldId id="377" r:id="rId25"/>
    <p:sldId id="335" r:id="rId26"/>
    <p:sldId id="353" r:id="rId27"/>
    <p:sldId id="354" r:id="rId28"/>
    <p:sldId id="341" r:id="rId29"/>
    <p:sldId id="378" r:id="rId30"/>
    <p:sldId id="392" r:id="rId31"/>
    <p:sldId id="374" r:id="rId32"/>
    <p:sldId id="373" r:id="rId33"/>
    <p:sldId id="375" r:id="rId34"/>
    <p:sldId id="305" r:id="rId35"/>
    <p:sldId id="304" r:id="rId36"/>
    <p:sldId id="300" r:id="rId37"/>
    <p:sldId id="303" r:id="rId38"/>
    <p:sldId id="306" r:id="rId39"/>
    <p:sldId id="279" r:id="rId40"/>
    <p:sldId id="280" r:id="rId41"/>
    <p:sldId id="301" r:id="rId42"/>
    <p:sldId id="297" r:id="rId43"/>
    <p:sldId id="294" r:id="rId44"/>
    <p:sldId id="295" r:id="rId45"/>
    <p:sldId id="298" r:id="rId46"/>
    <p:sldId id="285" r:id="rId47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2D4"/>
    <a:srgbClr val="FF5451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8" autoAdjust="0"/>
    <p:restoredTop sz="81611"/>
  </p:normalViewPr>
  <p:slideViewPr>
    <p:cSldViewPr snapToGrid="0" snapToObjects="1" showGuides="1">
      <p:cViewPr varScale="1">
        <p:scale>
          <a:sx n="171" d="100"/>
          <a:sy n="171" d="100"/>
        </p:scale>
        <p:origin x="37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23.09.23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Team Model Canvas:</a:t>
            </a:r>
          </a:p>
          <a:p>
            <a:r>
              <a:rPr lang="de-DE" b="1" dirty="0"/>
              <a:t>	- </a:t>
            </a:r>
            <a:r>
              <a:rPr lang="de-DE" b="1" dirty="0" err="1"/>
              <a:t>Strength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endParaRPr lang="de-DE" b="1" dirty="0"/>
          </a:p>
          <a:p>
            <a:r>
              <a:rPr lang="de-DE" b="1" dirty="0"/>
              <a:t>	- Goals, </a:t>
            </a:r>
            <a:r>
              <a:rPr lang="de-DE" b="1" dirty="0" err="1"/>
              <a:t>Expected</a:t>
            </a:r>
            <a:r>
              <a:rPr lang="de-DE" b="1" dirty="0"/>
              <a:t> Outcome</a:t>
            </a:r>
          </a:p>
          <a:p>
            <a:r>
              <a:rPr lang="de-DE" b="1" dirty="0"/>
              <a:t>	- Value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create</a:t>
            </a:r>
            <a:br>
              <a:rPr lang="de-DE" b="1" dirty="0"/>
            </a:br>
            <a:r>
              <a:rPr lang="de-DE" b="1" dirty="0"/>
              <a:t>	= WORKS GOOD FOR TEAM BUILIDING </a:t>
            </a:r>
          </a:p>
          <a:p>
            <a:endParaRPr lang="de-DE" b="1" dirty="0"/>
          </a:p>
          <a:p>
            <a:r>
              <a:rPr lang="de-DE" b="1" dirty="0"/>
              <a:t>TOOLS: 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- DISCORD: </a:t>
            </a:r>
            <a:r>
              <a:rPr lang="de-DE" dirty="0"/>
              <a:t>Main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Screenshare</a:t>
            </a:r>
            <a:r>
              <a:rPr lang="de-DE" dirty="0"/>
              <a:t> (Pair-</a:t>
            </a:r>
            <a:r>
              <a:rPr lang="de-DE" dirty="0" err="1"/>
              <a:t>Programming</a:t>
            </a:r>
            <a:r>
              <a:rPr lang="de-DE" dirty="0"/>
              <a:t>) and Chat</a:t>
            </a:r>
          </a:p>
          <a:p>
            <a:r>
              <a:rPr lang="de-DE" b="1" dirty="0"/>
              <a:t>- MS-Teams: </a:t>
            </a:r>
            <a:r>
              <a:rPr lang="de-DE" dirty="0"/>
              <a:t>Communication </a:t>
            </a:r>
            <a:r>
              <a:rPr lang="de-DE" dirty="0" err="1"/>
              <a:t>Bosch.IO-related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because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b="1" dirty="0"/>
              <a:t>- </a:t>
            </a:r>
            <a:r>
              <a:rPr lang="de-DE" b="1" dirty="0" err="1"/>
              <a:t>Confluence</a:t>
            </a:r>
            <a:r>
              <a:rPr lang="de-DE" b="1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WIKI</a:t>
            </a:r>
          </a:p>
          <a:p>
            <a:r>
              <a:rPr lang="de-DE" b="1" dirty="0"/>
              <a:t>- GitHub: </a:t>
            </a:r>
          </a:p>
          <a:p>
            <a:r>
              <a:rPr lang="de-DE" dirty="0"/>
              <a:t>	- ISSUES: Track </a:t>
            </a:r>
            <a:r>
              <a:rPr lang="de-DE" dirty="0" err="1"/>
              <a:t>our</a:t>
            </a:r>
            <a:r>
              <a:rPr lang="de-DE" dirty="0"/>
              <a:t> SCRUM-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a Board (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WHY SCRUM:</a:t>
            </a:r>
            <a:br>
              <a:rPr lang="en-US" sz="1800" dirty="0">
                <a:solidFill>
                  <a:srgbClr val="374151"/>
                </a:solidFill>
                <a:latin typeface="Söhne"/>
              </a:rPr>
            </a:br>
            <a:r>
              <a:rPr lang="en-US" sz="1800" dirty="0">
                <a:solidFill>
                  <a:srgbClr val="374151"/>
                </a:solidFill>
                <a:latin typeface="Söhne"/>
              </a:rPr>
              <a:t>- Best Practice, …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Time-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	- NO Retro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Not </a:t>
            </a:r>
            <a:r>
              <a:rPr lang="de-DE" dirty="0" err="1"/>
              <a:t>useful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 Review)</a:t>
            </a:r>
            <a:br>
              <a:rPr lang="de-DE" dirty="0"/>
            </a:b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sync</a:t>
            </a: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Necessary</a:t>
            </a:r>
            <a:r>
              <a:rPr lang="de-DE" dirty="0"/>
              <a:t>)</a:t>
            </a:r>
          </a:p>
          <a:p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itchFamily="2" charset="2"/>
              </a:rPr>
              <a:t> Overall: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kept</a:t>
            </a:r>
            <a:r>
              <a:rPr lang="de-DE" dirty="0">
                <a:sym typeface="Wingdings" pitchFamily="2" charset="2"/>
              </a:rPr>
              <a:t> out </a:t>
            </a:r>
            <a:r>
              <a:rPr lang="de-DE" dirty="0" err="1">
                <a:sym typeface="Wingdings" pitchFamily="2" charset="2"/>
              </a:rPr>
              <a:t>basic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routines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@ After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flow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appeared</a:t>
            </a:r>
            <a:r>
              <a:rPr lang="de-DE" dirty="0">
                <a:sym typeface="Wingdings" pitchFamily="2" charset="2"/>
              </a:rPr>
              <a:t> @</a:t>
            </a:r>
          </a:p>
          <a:p>
            <a:endParaRPr lang="de-DE" dirty="0"/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in Team (Pair </a:t>
            </a:r>
            <a:r>
              <a:rPr lang="de-DE" u="none" dirty="0" err="1">
                <a:sym typeface="Wingdings" pitchFamily="2" charset="2"/>
              </a:rPr>
              <a:t>Programming</a:t>
            </a:r>
            <a:r>
              <a:rPr lang="de-DE" u="none" dirty="0">
                <a:sym typeface="Wingdings" pitchFamily="2" charset="2"/>
              </a:rPr>
              <a:t>, </a:t>
            </a:r>
            <a:r>
              <a:rPr lang="de-DE" u="none" dirty="0" err="1">
                <a:sym typeface="Wingdings" pitchFamily="2" charset="2"/>
              </a:rPr>
              <a:t>Discord</a:t>
            </a:r>
            <a:r>
              <a:rPr lang="de-DE" u="none" dirty="0">
                <a:sym typeface="Wingdings" pitchFamily="2" charset="2"/>
              </a:rPr>
              <a:t>, Live Coding </a:t>
            </a:r>
            <a:r>
              <a:rPr lang="de-DE" u="none" dirty="0" err="1">
                <a:sym typeface="Wingdings" pitchFamily="2" charset="2"/>
              </a:rPr>
              <a:t>together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Johannes in Sprint </a:t>
            </a:r>
            <a:r>
              <a:rPr lang="de-DE" u="none" dirty="0" err="1">
                <a:sym typeface="Wingdings" pitchFamily="2" charset="2"/>
              </a:rPr>
              <a:t>Planning</a:t>
            </a:r>
            <a:r>
              <a:rPr lang="de-DE" u="none" dirty="0">
                <a:sym typeface="Wingdings" pitchFamily="2" charset="2"/>
              </a:rPr>
              <a:t>, Review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other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Devs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from</a:t>
            </a:r>
            <a:r>
              <a:rPr lang="de-DE" u="none" dirty="0">
                <a:sym typeface="Wingdings" pitchFamily="2" charset="2"/>
              </a:rPr>
              <a:t> Leda in </a:t>
            </a:r>
            <a:r>
              <a:rPr lang="de-DE" u="none" dirty="0" err="1">
                <a:sym typeface="Wingdings" pitchFamily="2" charset="2"/>
              </a:rPr>
              <a:t>Dev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Presentation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good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Already</a:t>
            </a:r>
            <a:r>
              <a:rPr lang="de-DE" b="1" dirty="0"/>
              <a:t> in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Dev</a:t>
            </a:r>
            <a:r>
              <a:rPr lang="de-DE" b="1" dirty="0"/>
              <a:t>-Environment 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Linking Pull </a:t>
            </a:r>
            <a:r>
              <a:rPr lang="de-DE" b="1" dirty="0" err="1"/>
              <a:t>Requests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Tickets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We</a:t>
            </a:r>
            <a:r>
              <a:rPr lang="de-DE" b="1" dirty="0"/>
              <a:t> all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accounts</a:t>
            </a:r>
            <a:r>
              <a:rPr lang="de-DE" b="1" dirty="0"/>
              <a:t> in GitHub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Free</a:t>
            </a:r>
            <a:br>
              <a:rPr lang="de-DE" b="1" dirty="0"/>
            </a:br>
            <a:endParaRPr lang="de-DE" b="1" dirty="0"/>
          </a:p>
          <a:p>
            <a:pPr marL="171450" lvl="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bad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Not </a:t>
            </a:r>
            <a:r>
              <a:rPr lang="de-DE" b="1" dirty="0" err="1"/>
              <a:t>tailored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Scrum</a:t>
            </a:r>
            <a:endParaRPr lang="de-DE" b="1" dirty="0"/>
          </a:p>
          <a:p>
            <a:pPr marL="1085850" lvl="2" indent="-171450">
              <a:buFont typeface="Wingdings" pitchFamily="2" charset="2"/>
              <a:buChar char="n"/>
            </a:pPr>
            <a:r>
              <a:rPr lang="de-DE" b="1" dirty="0"/>
              <a:t>E.g. </a:t>
            </a:r>
            <a:r>
              <a:rPr lang="de-DE" b="1" dirty="0" err="1"/>
              <a:t>No</a:t>
            </a:r>
            <a:r>
              <a:rPr lang="de-DE" b="1" dirty="0"/>
              <a:t> explicit Subdivision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Epics</a:t>
            </a:r>
            <a:r>
              <a:rPr lang="de-DE" b="1" dirty="0"/>
              <a:t> -&gt; Stories -&gt; Tasks, </a:t>
            </a:r>
          </a:p>
          <a:p>
            <a:pPr marL="2000250" lvl="4" indent="-171450">
              <a:buFont typeface="Wingdings" pitchFamily="2" charset="2"/>
              <a:buChar char="n"/>
            </a:pPr>
            <a:r>
              <a:rPr lang="de-DE" b="1" dirty="0"/>
              <a:t>Solution: See </a:t>
            </a:r>
            <a:r>
              <a:rPr lang="de-DE" b="1" dirty="0" err="1"/>
              <a:t>board</a:t>
            </a:r>
            <a:r>
              <a:rPr lang="de-DE" b="1" dirty="0"/>
              <a:t> (Linking via Labels (</a:t>
            </a:r>
            <a:r>
              <a:rPr lang="de-DE" b="1" dirty="0" err="1"/>
              <a:t>Epics</a:t>
            </a:r>
            <a:r>
              <a:rPr lang="de-DE" b="1" dirty="0"/>
              <a:t>) and Naming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0147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270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345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in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405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0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6" r:id="rId9"/>
    <p:sldLayoutId id="2147483887" r:id="rId1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11" Type="http://schemas.openxmlformats.org/officeDocument/2006/relationships/image" Target="../media/image33.png"/><Relationship Id="rId5" Type="http://schemas.openxmlformats.org/officeDocument/2006/relationships/image" Target="../media/image14.svg"/><Relationship Id="rId10" Type="http://schemas.openxmlformats.org/officeDocument/2006/relationships/image" Target="../media/image32.sv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Plugin Development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b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008" y="3792389"/>
            <a:ext cx="1025622" cy="100196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16" y="3747882"/>
            <a:ext cx="748047" cy="73079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1934406"/>
            <a:ext cx="2617275" cy="865997"/>
            <a:chOff x="5840925" y="1934406"/>
            <a:chExt cx="2617275" cy="865997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107857" y="1934406"/>
              <a:ext cx="908715" cy="865997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66D3F598-3DE4-C345-CFA5-457D7D351860}"/>
              </a:ext>
            </a:extLst>
          </p:cNvPr>
          <p:cNvSpPr/>
          <p:nvPr/>
        </p:nvSpPr>
        <p:spPr>
          <a:xfrm rot="10352071">
            <a:off x="1486967" y="3387803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4986455" y="2862081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F591AF9-070B-EFEC-2DAE-EAF33BAACC71}"/>
              </a:ext>
            </a:extLst>
          </p:cNvPr>
          <p:cNvGrpSpPr/>
          <p:nvPr/>
        </p:nvGrpSpPr>
        <p:grpSpPr>
          <a:xfrm>
            <a:off x="1155666" y="1569584"/>
            <a:ext cx="2999074" cy="3813947"/>
            <a:chOff x="1979462" y="1526798"/>
            <a:chExt cx="2999074" cy="3813947"/>
          </a:xfrm>
        </p:grpSpPr>
        <p:pic>
          <p:nvPicPr>
            <p:cNvPr id="20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DEABFC5F-D6F7-0ECB-17D3-C4B768D77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79462" y="1526798"/>
              <a:ext cx="2999074" cy="269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4430F2B-4F6E-E1BD-96E2-671209BD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6945" y="3317680"/>
              <a:ext cx="2023065" cy="2023065"/>
            </a:xfrm>
            <a:prstGeom prst="rect">
              <a:avLst/>
            </a:prstGeom>
          </p:spPr>
        </p:pic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BB183B3C-52E0-6283-24D1-B749BFE69F15}"/>
              </a:ext>
            </a:extLst>
          </p:cNvPr>
          <p:cNvSpPr/>
          <p:nvPr/>
        </p:nvSpPr>
        <p:spPr>
          <a:xfrm rot="10250172">
            <a:off x="4348714" y="2508311"/>
            <a:ext cx="2594833" cy="521294"/>
          </a:xfrm>
          <a:prstGeom prst="rightArrow">
            <a:avLst/>
          </a:prstGeom>
          <a:solidFill>
            <a:srgbClr val="79B2D4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5A30D72-F8F4-0D75-D558-B1217C55AFC7}"/>
              </a:ext>
            </a:extLst>
          </p:cNvPr>
          <p:cNvSpPr/>
          <p:nvPr/>
        </p:nvSpPr>
        <p:spPr>
          <a:xfrm>
            <a:off x="4978536" y="3488930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Leda </a:t>
            </a: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</a:t>
            </a:r>
            <a:r>
              <a:rPr lang="de-DE" sz="1600" b="1" dirty="0" err="1">
                <a:solidFill>
                  <a:schemeClr val="tx1"/>
                </a:solidFill>
              </a:rPr>
              <a:t>running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its</a:t>
            </a:r>
            <a:r>
              <a:rPr lang="de-DE" sz="1600" b="1" dirty="0">
                <a:solidFill>
                  <a:schemeClr val="tx1"/>
                </a:solidFill>
              </a:rPr>
              <a:t> ARM64!</a:t>
            </a:r>
          </a:p>
        </p:txBody>
      </p:sp>
      <p:sp>
        <p:nvSpPr>
          <p:cNvPr id="26" name="Gewitterblitz 25">
            <a:extLst>
              <a:ext uri="{FF2B5EF4-FFF2-40B4-BE49-F238E27FC236}">
                <a16:creationId xmlns:a16="http://schemas.microsoft.com/office/drawing/2014/main" id="{19233B8B-24AD-6F2A-21EF-E3B9A538BFBF}"/>
              </a:ext>
            </a:extLst>
          </p:cNvPr>
          <p:cNvSpPr/>
          <p:nvPr/>
        </p:nvSpPr>
        <p:spPr>
          <a:xfrm rot="1200432">
            <a:off x="4816464" y="356001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1EC6F54-5FC0-41D5-27B7-7AFBC8B56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81" y="2401650"/>
            <a:ext cx="3582399" cy="20151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EF565FC-BF5C-2A2F-60AE-1FEABE823AAC}"/>
              </a:ext>
            </a:extLst>
          </p:cNvPr>
          <p:cNvSpPr/>
          <p:nvPr/>
        </p:nvSpPr>
        <p:spPr>
          <a:xfrm>
            <a:off x="4997832" y="3480057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Emulate</a:t>
            </a:r>
            <a:r>
              <a:rPr lang="de-DE" sz="1400" b="1" dirty="0">
                <a:solidFill>
                  <a:schemeClr val="tx1"/>
                </a:solidFill>
              </a:rPr>
              <a:t> Vehicle in Virtual </a:t>
            </a:r>
            <a:r>
              <a:rPr lang="de-DE" sz="1400" b="1" dirty="0" err="1">
                <a:solidFill>
                  <a:schemeClr val="tx1"/>
                </a:solidFill>
              </a:rPr>
              <a:t>Machine</a:t>
            </a:r>
            <a:r>
              <a:rPr lang="de-DE" sz="1400" b="1" dirty="0">
                <a:solidFill>
                  <a:schemeClr val="tx1"/>
                </a:solidFill>
              </a:rPr>
              <a:t> (QEMU)</a:t>
            </a:r>
          </a:p>
        </p:txBody>
      </p:sp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4" grpId="1" animBg="1"/>
      <p:bldP spid="25" grpId="3" animBg="1"/>
      <p:bldP spid="25" grpId="4" animBg="1"/>
      <p:bldP spid="26" grpId="0" animBg="1"/>
      <p:bldP spid="26" grpId="1" animBg="1"/>
      <p:bldP spid="28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1814" y="1572323"/>
            <a:ext cx="688516" cy="6567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4893" y="1671956"/>
            <a:ext cx="662019" cy="631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096" y="1579644"/>
            <a:ext cx="768014" cy="76801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64159" y="4045518"/>
            <a:ext cx="6321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Tests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Emulatio</a:t>
            </a:r>
            <a:r>
              <a:rPr lang="de-DE" dirty="0">
                <a:latin typeface="+mn-lt"/>
                <a:cs typeface="Arial" panose="020B0604020202020204" pitchFamily="34" charset="0"/>
                <a:sym typeface="Wingdings" pitchFamily="2" charset="2"/>
              </a:rPr>
              <a:t>n (QEMU)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ORGANISATION: HOW WE MANAGE THIS PROJECT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Bosch.IO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Insights (as shown) 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ommunication of Required Skills &amp;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Technical Guidance, EPICS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Contact to Project Leda Developers (Eclipse Foundation)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Team Model Canvas to Define Outlines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Define SCRUM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Communication &amp; Project Management Tool Stack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69" y="4153902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270" y="3989118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236" y="3279967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4890" y="3899036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</a:t>
            </a: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(Dr. </a:t>
            </a:r>
            <a:r>
              <a:rPr lang="en-US" sz="1300" dirty="0" err="1"/>
              <a:t>Kristan</a:t>
            </a:r>
            <a:r>
              <a:rPr lang="en-US" sz="1300" dirty="0"/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5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28368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2" cy="1182826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C00000"/>
                </a:solidFill>
              </a:rPr>
              <a:t>3 </a:t>
            </a:r>
            <a:r>
              <a:rPr lang="en-US" sz="1300" b="1" noProof="1">
                <a:solidFill>
                  <a:srgbClr val="C0000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(Dr. </a:t>
            </a:r>
            <a:r>
              <a:rPr lang="en-US" sz="1300" dirty="0" err="1"/>
              <a:t>Kristan</a:t>
            </a:r>
            <a:r>
              <a:rPr lang="en-US" sz="1300" dirty="0"/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3 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5BBD0AC-92A8-2034-6CD1-3D27FCD5C2ED}"/>
              </a:ext>
            </a:extLst>
          </p:cNvPr>
          <p:cNvSpPr/>
          <p:nvPr/>
        </p:nvSpPr>
        <p:spPr>
          <a:xfrm>
            <a:off x="4245497" y="4064056"/>
            <a:ext cx="1231467" cy="271172"/>
          </a:xfrm>
          <a:prstGeom prst="rect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Pfeil nach rechts 24">
            <a:extLst>
              <a:ext uri="{FF2B5EF4-FFF2-40B4-BE49-F238E27FC236}">
                <a16:creationId xmlns:a16="http://schemas.microsoft.com/office/drawing/2014/main" id="{BE4F59B7-0850-3B66-CB77-94638AD8DE5E}"/>
              </a:ext>
            </a:extLst>
          </p:cNvPr>
          <p:cNvSpPr/>
          <p:nvPr/>
        </p:nvSpPr>
        <p:spPr>
          <a:xfrm>
            <a:off x="6108720" y="3906703"/>
            <a:ext cx="834374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Gebogener Pfeil 22">
            <a:extLst>
              <a:ext uri="{FF2B5EF4-FFF2-40B4-BE49-F238E27FC236}">
                <a16:creationId xmlns:a16="http://schemas.microsoft.com/office/drawing/2014/main" id="{650E920E-B3EB-5F34-BDF6-BB5720341AA3}"/>
              </a:ext>
            </a:extLst>
          </p:cNvPr>
          <p:cNvSpPr/>
          <p:nvPr/>
        </p:nvSpPr>
        <p:spPr>
          <a:xfrm rot="17767563" flipH="1">
            <a:off x="4741576" y="2701092"/>
            <a:ext cx="1701112" cy="186975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7262"/>
              <a:gd name="adj5" fmla="val 12500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9A33F8E-6994-87B4-B0FE-D8E22784423A}"/>
              </a:ext>
            </a:extLst>
          </p:cNvPr>
          <p:cNvSpPr txBox="1"/>
          <p:nvPr/>
        </p:nvSpPr>
        <p:spPr>
          <a:xfrm>
            <a:off x="458631" y="3154154"/>
            <a:ext cx="13644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Sprint Backlog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C00350E7-FDDE-F001-C69B-13A93574A081}"/>
              </a:ext>
            </a:extLst>
          </p:cNvPr>
          <p:cNvSpPr/>
          <p:nvPr/>
        </p:nvSpPr>
        <p:spPr>
          <a:xfrm>
            <a:off x="7026788" y="3897697"/>
            <a:ext cx="579287" cy="456047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4FC2463C-C9EB-9D10-8659-05D001EA4F16}"/>
              </a:ext>
            </a:extLst>
          </p:cNvPr>
          <p:cNvSpPr/>
          <p:nvPr/>
        </p:nvSpPr>
        <p:spPr>
          <a:xfrm>
            <a:off x="3577479" y="4060520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Pfeil nach rechts 40">
            <a:extLst>
              <a:ext uri="{FF2B5EF4-FFF2-40B4-BE49-F238E27FC236}">
                <a16:creationId xmlns:a16="http://schemas.microsoft.com/office/drawing/2014/main" id="{68407A34-02D8-7947-8229-FCC029FCA878}"/>
              </a:ext>
            </a:extLst>
          </p:cNvPr>
          <p:cNvSpPr/>
          <p:nvPr/>
        </p:nvSpPr>
        <p:spPr>
          <a:xfrm>
            <a:off x="2500393" y="3089087"/>
            <a:ext cx="795727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456DA53-260F-4D0E-DAFF-4553EE77C517}"/>
              </a:ext>
            </a:extLst>
          </p:cNvPr>
          <p:cNvSpPr/>
          <p:nvPr/>
        </p:nvSpPr>
        <p:spPr>
          <a:xfrm>
            <a:off x="1198607" y="405792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F4804AC8-19D2-606E-82F5-3E8C09D0007C}"/>
              </a:ext>
            </a:extLst>
          </p:cNvPr>
          <p:cNvSpPr/>
          <p:nvPr/>
        </p:nvSpPr>
        <p:spPr>
          <a:xfrm>
            <a:off x="1336152" y="3754636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390B608-210A-0F8B-4C27-8C8F68079738}"/>
              </a:ext>
            </a:extLst>
          </p:cNvPr>
          <p:cNvSpPr/>
          <p:nvPr/>
        </p:nvSpPr>
        <p:spPr>
          <a:xfrm>
            <a:off x="1207247" y="345321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01A67684-99AC-DB91-31D3-EEE191678E19}"/>
              </a:ext>
            </a:extLst>
          </p:cNvPr>
          <p:cNvSpPr/>
          <p:nvPr/>
        </p:nvSpPr>
        <p:spPr>
          <a:xfrm>
            <a:off x="1598341" y="3147478"/>
            <a:ext cx="683720" cy="399504"/>
          </a:xfrm>
          <a:prstGeom prst="cube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111CD5E-3C8C-E76C-405B-78E3265E900C}"/>
              </a:ext>
            </a:extLst>
          </p:cNvPr>
          <p:cNvSpPr/>
          <p:nvPr/>
        </p:nvSpPr>
        <p:spPr>
          <a:xfrm>
            <a:off x="3577479" y="3975538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987276CF-D6E1-AC21-E976-11BACA52237C}"/>
              </a:ext>
            </a:extLst>
          </p:cNvPr>
          <p:cNvSpPr/>
          <p:nvPr/>
        </p:nvSpPr>
        <p:spPr>
          <a:xfrm>
            <a:off x="3564863" y="3899921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FF53037-ABBB-DEBF-8AC3-DEF853054064}"/>
              </a:ext>
            </a:extLst>
          </p:cNvPr>
          <p:cNvSpPr/>
          <p:nvPr/>
        </p:nvSpPr>
        <p:spPr>
          <a:xfrm>
            <a:off x="3552247" y="3817919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8640B2A-9438-3E52-FADA-80879AC5E05C}"/>
              </a:ext>
            </a:extLst>
          </p:cNvPr>
          <p:cNvSpPr/>
          <p:nvPr/>
        </p:nvSpPr>
        <p:spPr>
          <a:xfrm>
            <a:off x="3552247" y="3730913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4CEB4A-5675-C1DC-59AA-45C6867FD9FE}"/>
              </a:ext>
            </a:extLst>
          </p:cNvPr>
          <p:cNvSpPr txBox="1"/>
          <p:nvPr/>
        </p:nvSpPr>
        <p:spPr>
          <a:xfrm>
            <a:off x="2506885" y="3817659"/>
            <a:ext cx="766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Product </a:t>
            </a:r>
            <a:br>
              <a:rPr lang="en-US" sz="1300" b="1" dirty="0"/>
            </a:br>
            <a:r>
              <a:rPr lang="en-US" sz="1300" b="1" dirty="0"/>
              <a:t>Backlog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59C1C396-9546-640A-08E3-EEE0A0861E31}"/>
              </a:ext>
            </a:extLst>
          </p:cNvPr>
          <p:cNvSpPr/>
          <p:nvPr/>
        </p:nvSpPr>
        <p:spPr>
          <a:xfrm>
            <a:off x="2168963" y="3630464"/>
            <a:ext cx="299238" cy="860575"/>
          </a:xfrm>
          <a:prstGeom prst="rightBrace">
            <a:avLst>
              <a:gd name="adj1" fmla="val 13571"/>
              <a:gd name="adj2" fmla="val 492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865ABB6-D45F-9F46-EAEC-4826E9962530}"/>
              </a:ext>
            </a:extLst>
          </p:cNvPr>
          <p:cNvSpPr txBox="1"/>
          <p:nvPr/>
        </p:nvSpPr>
        <p:spPr>
          <a:xfrm>
            <a:off x="3317038" y="316886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Activities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D6CD8E-75CF-DF86-40DF-30C8D8C61C95}"/>
              </a:ext>
            </a:extLst>
          </p:cNvPr>
          <p:cNvSpPr txBox="1"/>
          <p:nvPr/>
        </p:nvSpPr>
        <p:spPr>
          <a:xfrm>
            <a:off x="5206151" y="3311088"/>
            <a:ext cx="751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Sprint</a:t>
            </a:r>
            <a:br>
              <a:rPr lang="en-US" sz="1400" dirty="0"/>
            </a:br>
            <a:r>
              <a:rPr lang="en-US" sz="1400" dirty="0"/>
              <a:t>14 Days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C00000"/>
                </a:solidFill>
              </a:rPr>
              <a:t>5 Regular 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2" y="1371081"/>
            <a:ext cx="173835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C00000"/>
                </a:solidFill>
              </a:rPr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Dev Presentations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B1C996C-71FB-3CD9-C2B0-149DD594748B}"/>
              </a:ext>
            </a:extLst>
          </p:cNvPr>
          <p:cNvSpPr txBox="1"/>
          <p:nvPr/>
        </p:nvSpPr>
        <p:spPr>
          <a:xfrm>
            <a:off x="7648177" y="3906703"/>
            <a:ext cx="896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Shippable</a:t>
            </a:r>
          </a:p>
          <a:p>
            <a:r>
              <a:rPr lang="en-US" sz="1300" b="1" dirty="0"/>
              <a:t>Increment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6837B7-A305-62DB-CE7A-DA60F4CE1F41}"/>
              </a:ext>
            </a:extLst>
          </p:cNvPr>
          <p:cNvSpPr txBox="1"/>
          <p:nvPr/>
        </p:nvSpPr>
        <p:spPr>
          <a:xfrm>
            <a:off x="5168413" y="4406296"/>
            <a:ext cx="6855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Review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161A4B-CC11-D5CF-715F-2F3D07D6325D}"/>
              </a:ext>
            </a:extLst>
          </p:cNvPr>
          <p:cNvSpPr txBox="1"/>
          <p:nvPr/>
        </p:nvSpPr>
        <p:spPr>
          <a:xfrm>
            <a:off x="4177266" y="3854488"/>
            <a:ext cx="9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Preparation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C8C8E0-7803-953B-6EAD-984D82226EDA}"/>
              </a:ext>
            </a:extLst>
          </p:cNvPr>
          <p:cNvSpPr txBox="1"/>
          <p:nvPr/>
        </p:nvSpPr>
        <p:spPr>
          <a:xfrm>
            <a:off x="6418482" y="3572698"/>
            <a:ext cx="14372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Dev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/>
      <p:bldP spid="35" grpId="0"/>
      <p:bldP spid="42" grpId="0"/>
      <p:bldP spid="43" grpId="0"/>
      <p:bldP spid="4" grpId="0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MANAGE SCRUM WITH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3861007"/>
            <a:ext cx="128640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DEVELOPMENT WORKFLOW, ENVIRONMENT &amp; TYPICAL ISSUES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DFC90F-0AC0-17DD-5996-5D0C1C6DF299}"/>
              </a:ext>
            </a:extLst>
          </p:cNvPr>
          <p:cNvSpPr txBox="1"/>
          <p:nvPr/>
        </p:nvSpPr>
        <p:spPr>
          <a:xfrm flipH="1">
            <a:off x="1187220" y="4904509"/>
            <a:ext cx="4914322" cy="1264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9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62" y="3749246"/>
            <a:ext cx="128640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PROJECT OUTLINE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Write Ticket (BOARD)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11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495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CI/CD Pipelines 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/ CI/CD Pipelines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Review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026788" y="2334139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4812009" y="2454764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6755822" y="3402935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014526" y="3556392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5757005" y="1373921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212391" y="254231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DEVELOPMENT TOOL LANDSCAPE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3" name="Grafik 1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BD6A7F2-9DA3-C081-AEB6-05A91D33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0" y="3490333"/>
            <a:ext cx="1284742" cy="72266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28202C6-6CCA-E038-07A6-D933533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87" y="1184462"/>
            <a:ext cx="704850" cy="9525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565D9D7-794D-1DE8-07E8-4B5A2D50A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1" y="1241829"/>
            <a:ext cx="773279" cy="7588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751AFA4-7DF8-65E9-7DF2-588075021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67" y="2136962"/>
            <a:ext cx="952707" cy="95270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66B6945-BCA1-67E2-6A20-CEA1D2EFC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398" y="2213965"/>
            <a:ext cx="897828" cy="897828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73138F1-71E6-C79B-35E3-3C1C09259906}"/>
              </a:ext>
            </a:extLst>
          </p:cNvPr>
          <p:cNvSpPr txBox="1"/>
          <p:nvPr/>
        </p:nvSpPr>
        <p:spPr>
          <a:xfrm>
            <a:off x="1355119" y="1348559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IDE / Code-Editor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1E95679-8D73-A14A-8CDD-EB41C042A4D5}"/>
              </a:ext>
            </a:extLst>
          </p:cNvPr>
          <p:cNvSpPr txBox="1"/>
          <p:nvPr/>
        </p:nvSpPr>
        <p:spPr>
          <a:xfrm>
            <a:off x="1355119" y="1619863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DEV-Suite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VSCode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Plugin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0CB8113-D077-EFB4-3F36-A56E4B74E51B}"/>
              </a:ext>
            </a:extLst>
          </p:cNvPr>
          <p:cNvSpPr txBox="1"/>
          <p:nvPr/>
        </p:nvSpPr>
        <p:spPr>
          <a:xfrm>
            <a:off x="1426092" y="2520172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Interface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Container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Builds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8E2BE9B-6E41-269B-C971-EF7D92A10210}"/>
              </a:ext>
            </a:extLst>
          </p:cNvPr>
          <p:cNvSpPr txBox="1"/>
          <p:nvPr/>
        </p:nvSpPr>
        <p:spPr>
          <a:xfrm>
            <a:off x="6053958" y="1525570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i="0" dirty="0" err="1">
                <a:latin typeface="+mn-lt"/>
                <a:cs typeface="Arial" panose="020B0604020202020204" pitchFamily="34" charset="0"/>
              </a:rPr>
              <a:t>Creating</a:t>
            </a:r>
            <a:r>
              <a:rPr lang="de-DE" sz="1300" i="0" dirty="0">
                <a:latin typeface="+mn-lt"/>
                <a:cs typeface="Arial" panose="020B0604020202020204" pitchFamily="34" charset="0"/>
              </a:rPr>
              <a:t> Architecture </a:t>
            </a:r>
            <a:r>
              <a:rPr lang="de-DE" sz="1300" i="0" dirty="0" err="1">
                <a:latin typeface="+mn-lt"/>
                <a:cs typeface="Arial" panose="020B0604020202020204" pitchFamily="34" charset="0"/>
              </a:rPr>
              <a:t>Diagrams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42C55B3-0AA6-BC04-466B-AB23B4567774}"/>
              </a:ext>
            </a:extLst>
          </p:cNvPr>
          <p:cNvSpPr txBox="1"/>
          <p:nvPr/>
        </p:nvSpPr>
        <p:spPr>
          <a:xfrm>
            <a:off x="6053958" y="2495407"/>
            <a:ext cx="3789310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Command Line Tools</a:t>
            </a:r>
            <a:br>
              <a:rPr lang="de-DE" sz="1300" dirty="0">
                <a:latin typeface="+mn-lt"/>
                <a:cs typeface="Arial" panose="020B0604020202020204" pitchFamily="34" charset="0"/>
              </a:rPr>
            </a:br>
            <a:r>
              <a:rPr lang="de-DE" sz="1300" dirty="0">
                <a:latin typeface="+mn-lt"/>
                <a:cs typeface="Arial" panose="020B0604020202020204" pitchFamily="34" charset="0"/>
              </a:rPr>
              <a:t>(e.g. Docker CLI, Leda CLIs, …)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EFA1C2A-6911-3912-BD96-75145D357AFE}"/>
              </a:ext>
            </a:extLst>
          </p:cNvPr>
          <p:cNvSpPr txBox="1"/>
          <p:nvPr/>
        </p:nvSpPr>
        <p:spPr>
          <a:xfrm>
            <a:off x="1331048" y="3375943"/>
            <a:ext cx="489293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Actions: Pipeline (Source &gt; </a:t>
            </a:r>
            <a:r>
              <a:rPr lang="de-DE" sz="1300" dirty="0" err="1">
                <a:latin typeface="+mn-lt"/>
                <a:cs typeface="Arial" panose="020B0604020202020204" pitchFamily="34" charset="0"/>
              </a:rPr>
              <a:t>Build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&gt; Test)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EEB7AF7-97CD-44D5-68F3-A0D7FAB7DB64}"/>
              </a:ext>
            </a:extLst>
          </p:cNvPr>
          <p:cNvSpPr txBox="1"/>
          <p:nvPr/>
        </p:nvSpPr>
        <p:spPr>
          <a:xfrm>
            <a:off x="1331048" y="4278627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Release-Pipeline &amp;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58C0616-53A0-113A-876D-31556101B8D9}"/>
              </a:ext>
            </a:extLst>
          </p:cNvPr>
          <p:cNvSpPr txBox="1"/>
          <p:nvPr/>
        </p:nvSpPr>
        <p:spPr>
          <a:xfrm>
            <a:off x="1331048" y="3969267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dirty="0">
                <a:latin typeface="+mn-lt"/>
                <a:cs typeface="Arial" panose="020B0604020202020204" pitchFamily="34" charset="0"/>
              </a:rPr>
              <a:t>Code Version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22D7E2C-6D15-D7CB-C852-B17FFCC7C760}"/>
              </a:ext>
            </a:extLst>
          </p:cNvPr>
          <p:cNvSpPr txBox="1"/>
          <p:nvPr/>
        </p:nvSpPr>
        <p:spPr>
          <a:xfrm>
            <a:off x="1317236" y="3672605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dirty="0" err="1">
                <a:latin typeface="+mn-lt"/>
                <a:cs typeface="Arial" panose="020B0604020202020204" pitchFamily="34" charset="0"/>
              </a:rPr>
              <a:t>Configuration</a:t>
            </a:r>
            <a:r>
              <a:rPr lang="de-DE" sz="1300" dirty="0">
                <a:latin typeface="+mn-lt"/>
                <a:cs typeface="Arial" panose="020B0604020202020204" pitchFamily="34" charset="0"/>
              </a:rPr>
              <a:t> Management</a:t>
            </a:r>
            <a:endParaRPr lang="de-DE" sz="13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16FC57AD-9509-ABBD-ED13-3A5C04DEE0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7689" y="3283912"/>
            <a:ext cx="1056269" cy="1056269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34BDC481-B069-3500-ECF0-786D2B433763}"/>
              </a:ext>
            </a:extLst>
          </p:cNvPr>
          <p:cNvSpPr txBox="1"/>
          <p:nvPr/>
        </p:nvSpPr>
        <p:spPr>
          <a:xfrm>
            <a:off x="6223980" y="3709183"/>
            <a:ext cx="378931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Symbol" pitchFamily="2" charset="2"/>
              <a:buChar char="-"/>
            </a:pPr>
            <a:r>
              <a:rPr lang="de-DE" sz="1300" i="0" dirty="0">
                <a:latin typeface="+mn-lt"/>
                <a:cs typeface="Arial" panose="020B0604020202020204" pitchFamily="34" charset="0"/>
              </a:rPr>
              <a:t>Test Framework (Unit-Tests)</a:t>
            </a:r>
          </a:p>
        </p:txBody>
      </p: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BIGGEST CHALLENGE, HIGHLIGHT</a:t>
            </a:r>
            <a:br>
              <a:rPr lang="de-DE" sz="2800" dirty="0">
                <a:ea typeface="+mj-ea"/>
              </a:rPr>
            </a:br>
            <a:r>
              <a:rPr lang="de-DE" sz="2800" dirty="0">
                <a:ea typeface="+mj-ea"/>
              </a:rPr>
              <a:t>&amp; KEY LEARNINGS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199908-1A07-5F5C-0FFF-20DCFB704D9D}"/>
              </a:ext>
            </a:extLst>
          </p:cNvPr>
          <p:cNvSpPr txBox="1"/>
          <p:nvPr/>
        </p:nvSpPr>
        <p:spPr>
          <a:xfrm flipH="1">
            <a:off x="544369" y="74424"/>
            <a:ext cx="527454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C6EC7B-2F71-E460-C5C5-8C60D22BB124}"/>
              </a:ext>
            </a:extLst>
          </p:cNvPr>
          <p:cNvSpPr txBox="1"/>
          <p:nvPr/>
        </p:nvSpPr>
        <p:spPr>
          <a:xfrm flipH="1">
            <a:off x="1187220" y="4846269"/>
            <a:ext cx="4989136" cy="1579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4310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become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Complience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37452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assistance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640671" y="1217502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633986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91" y="2274507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76396" y="3387928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76396" y="2748001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0" y="2925921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291" y="3258303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530242" y="2251716"/>
            <a:ext cx="3265317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500417" y="2823010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04797"/>
            <a:ext cx="8229600" cy="75882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/>
              <a:t>CONCLUSION: WHAT WE HAVE LEARNED</a:t>
            </a:r>
            <a:endParaRPr lang="de-DE" altLang="de-DE" cap="none"/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57200" y="1682990"/>
            <a:ext cx="6200078" cy="293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(University,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, Leda)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Guidlines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143F09B-C929-2E8A-F197-AC06B56DD7CF}"/>
              </a:ext>
            </a:extLst>
          </p:cNvPr>
          <p:cNvGrpSpPr/>
          <p:nvPr/>
        </p:nvGrpSpPr>
        <p:grpSpPr>
          <a:xfrm>
            <a:off x="6132547" y="1850173"/>
            <a:ext cx="1049462" cy="901148"/>
            <a:chOff x="940532" y="3682780"/>
            <a:chExt cx="2011915" cy="2100373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95DACCB-3DCD-5220-6606-582E1028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1" name="Grafik 20" descr="Zahnrad mit einfarbiger Füllung">
              <a:extLst>
                <a:ext uri="{FF2B5EF4-FFF2-40B4-BE49-F238E27FC236}">
                  <a16:creationId xmlns:a16="http://schemas.microsoft.com/office/drawing/2014/main" id="{F3BB9142-2C39-C22A-8258-EDD9D9C3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864BE55C-4C66-F32E-BED5-C97C066A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998" y="3090409"/>
            <a:ext cx="692559" cy="69255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53AB25-8B45-B3FE-9E87-74723AABA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382" y="4113453"/>
            <a:ext cx="1335550" cy="4340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53D2D9-3997-5DB3-D98C-754928FEF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547" y="3695480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dirty="0" err="1">
                <a:latin typeface="+mn-lt"/>
                <a:cs typeface="Arial" panose="020B0604020202020204" pitchFamily="34" charset="0"/>
              </a:rPr>
              <a:t>thanks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you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793999"/>
            <a:ext cx="692467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Carlo Pötter, Maximilian Nerlich, </a:t>
            </a:r>
            <a:b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https://github.com/software-engineering-project-org </a:t>
            </a: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28758" y="1872525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90308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457199" y="2909746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Mediator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between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Us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&amp;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b="1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strategic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Open Source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Collaboration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develop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in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Context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of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of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Bosch.IO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Project Mediation, Tech.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Guidance</a:t>
            </a:r>
            <a:endParaRPr lang="de-DE" altLang="de-DE" b="1" dirty="0">
              <a:solidFill>
                <a:srgbClr val="C00000"/>
              </a:solidFill>
              <a:latin typeface="Söhne"/>
              <a:cs typeface="Arial" panose="020B0604020202020204" pitchFamily="34" charset="0"/>
            </a:endParaRP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Dr.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Kristan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Direct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Contact Person &amp; PO; M. </a:t>
            </a:r>
            <a:r>
              <a:rPr lang="de-DE" altLang="de-DE" dirty="0" err="1">
                <a:latin typeface="Söhne"/>
                <a:cs typeface="Arial" panose="020B0604020202020204" pitchFamily="34" charset="0"/>
              </a:rPr>
              <a:t>Grzanna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 = Tech. Assistance </a:t>
            </a:r>
            <a:br>
              <a:rPr lang="de-DE" altLang="de-DE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818927"/>
            <a:ext cx="8229599" cy="1839649"/>
          </a:xfrm>
          <a:prstGeom prst="borderCallout1">
            <a:avLst>
              <a:gd name="adj1" fmla="val 81"/>
              <a:gd name="adj2" fmla="val 17401"/>
              <a:gd name="adj3" fmla="val -16014"/>
              <a:gd name="adj4" fmla="val 51600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63109" y="-758013"/>
            <a:ext cx="17783" cy="5278860"/>
          </a:xfrm>
          <a:prstGeom prst="bentConnector3">
            <a:avLst>
              <a:gd name="adj1" fmla="val 1385497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TRENNUNG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FOLIEN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1A78DB-6324-E757-EB77-8A0AE4FAD32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5FFE3B-2601-6A6D-5091-CE796E8E04C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77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D81553-66EE-4EF1-3C43-9655D103BD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88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0B449D-4290-1F7E-4C94-F7F6E81EF34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1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28758" y="1872525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90308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1" y="3039426"/>
            <a:ext cx="8229599" cy="1523833"/>
          </a:xfrm>
          <a:prstGeom prst="borderCallout1">
            <a:avLst>
              <a:gd name="adj1" fmla="val 81"/>
              <a:gd name="adj2" fmla="val 17401"/>
              <a:gd name="adj3" fmla="val -34011"/>
              <a:gd name="adj4" fmla="val 81138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3999FB1-EDF0-5DE7-F881-8871E154897F}"/>
              </a:ext>
            </a:extLst>
          </p:cNvPr>
          <p:cNvSpPr txBox="1"/>
          <p:nvPr/>
        </p:nvSpPr>
        <p:spPr>
          <a:xfrm>
            <a:off x="664958" y="3124280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tandards &amp;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trategic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nnovation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L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eaders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(like e.g.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IDE, Jakarta EE (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JAVA), and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rojects</a:t>
            </a: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  <p:cxnSp>
        <p:nvCxnSpPr>
          <p:cNvPr id="15" name="Gewinkelte Verbindung 14">
            <a:extLst>
              <a:ext uri="{FF2B5EF4-FFF2-40B4-BE49-F238E27FC236}">
                <a16:creationId xmlns:a16="http://schemas.microsoft.com/office/drawing/2014/main" id="{D1E58388-3D8B-AAF3-B29F-89E3A05E68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3109" y="-758013"/>
            <a:ext cx="17783" cy="5278860"/>
          </a:xfrm>
          <a:prstGeom prst="bentConnector3">
            <a:avLst>
              <a:gd name="adj1" fmla="val 1385497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22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11410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32990" y="157964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SDV-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omponents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in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Optimization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Linux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Distro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 (OS)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Tool 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tack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deploy Apps on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V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as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„Computer“)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OUR ROLE: WE CONTRIBUTE IN ECLIPSE PROJECT: „LEDA“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790494" y="3233607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920" y="2894695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522" y="3364386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71342" y="3485948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310" y="2966346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69104" y="4043297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 err="1">
                <a:solidFill>
                  <a:srgbClr val="262A31"/>
                </a:solidFill>
              </a:rPr>
              <a:t>run</a:t>
            </a:r>
            <a:endParaRPr lang="de-DE" b="1" i="1" dirty="0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186120" y="1752831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6111719" y="1505483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1074591" y="3343871"/>
            <a:ext cx="6748322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 Melt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Hardware &amp;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734" y="1752831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505106" y="215267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401575" y="215267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584938" y="217205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FLAWS IN „OLD“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Error-</a:t>
            </a:r>
            <a:r>
              <a:rPr lang="de-DE" sz="1050" b="1" i="1" dirty="0" err="1">
                <a:solidFill>
                  <a:schemeClr val="tx1"/>
                </a:solidFill>
              </a:rPr>
              <a:t>intense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Infrastructure Knowledge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Remote </a:t>
            </a:r>
            <a:r>
              <a:rPr lang="de-DE" sz="1050" b="1" i="1" dirty="0" err="1">
                <a:solidFill>
                  <a:schemeClr val="tx1"/>
                </a:solidFill>
              </a:rPr>
              <a:t>Build</a:t>
            </a:r>
            <a:r>
              <a:rPr lang="de-DE" sz="1050" b="1" i="1" dirty="0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EASY TRIGGER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618872" y="857848"/>
            <a:ext cx="1148894" cy="1171739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/>
              <a:t>Solution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/>
              <a:t>Solution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Plugin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822328" y="3053449"/>
            <a:ext cx="2440148" cy="12810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 err="1">
                <a:solidFill>
                  <a:schemeClr val="tx1"/>
                </a:solidFill>
              </a:rPr>
              <a:t>Reshaped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</a:rPr>
              <a:t>Process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</a:rPr>
              <a:t>internalizing</a:t>
            </a:r>
            <a:r>
              <a:rPr lang="de-DE" sz="1600" b="1" i="1" dirty="0">
                <a:solidFill>
                  <a:schemeClr val="tx1"/>
                </a:solidFill>
              </a:rPr>
              <a:t> container-</a:t>
            </a:r>
            <a:r>
              <a:rPr lang="de-DE" sz="1600" b="1" i="1" dirty="0" err="1">
                <a:solidFill>
                  <a:schemeClr val="tx1"/>
                </a:solidFill>
              </a:rPr>
              <a:t>build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i="1" dirty="0">
                <a:solidFill>
                  <a:schemeClr val="tx1"/>
                </a:solidFill>
              </a:rPr>
              <a:t>(</a:t>
            </a:r>
            <a:r>
              <a:rPr lang="de-DE" sz="1600" i="1" dirty="0" err="1">
                <a:solidFill>
                  <a:schemeClr val="tx1"/>
                </a:solidFill>
              </a:rPr>
              <a:t>no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internet</a:t>
            </a:r>
            <a:r>
              <a:rPr lang="de-DE" sz="1600" i="1" dirty="0">
                <a:solidFill>
                  <a:schemeClr val="tx1"/>
                </a:solidFill>
              </a:rPr>
              <a:t> </a:t>
            </a:r>
            <a:r>
              <a:rPr lang="de-DE" sz="1600" i="1" dirty="0" err="1">
                <a:solidFill>
                  <a:schemeClr val="tx1"/>
                </a:solidFill>
              </a:rPr>
              <a:t>required</a:t>
            </a:r>
            <a:r>
              <a:rPr lang="de-DE" sz="16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11" grpId="0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1577966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62A31"/>
                </a:solidFill>
              </a:rPr>
              <a:t>Vehicle</a:t>
            </a:r>
            <a:br>
              <a:rPr lang="de-DE" sz="1600" b="1" dirty="0">
                <a:solidFill>
                  <a:srgbClr val="262A31"/>
                </a:solidFill>
              </a:rPr>
            </a:br>
            <a:r>
              <a:rPr lang="de-DE" sz="1600" b="1" dirty="0">
                <a:solidFill>
                  <a:srgbClr val="262A31"/>
                </a:solidFill>
              </a:rPr>
              <a:t>App</a:t>
            </a:r>
            <a:endParaRPr lang="de-DE" b="1" dirty="0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2270</Words>
  <Application>Microsoft Macintosh PowerPoint</Application>
  <PresentationFormat>Bildschirmpräsentation (16:9)</PresentationFormat>
  <Paragraphs>514</Paragraphs>
  <Slides>45</Slides>
  <Notes>29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7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Wingdings</vt:lpstr>
      <vt:lpstr>Master1_UniLeipzig_PPT Vorlage</vt:lpstr>
      <vt:lpstr>Master2_UniLeipzig_PPT Vorlage</vt:lpstr>
      <vt:lpstr>Diagramm</vt:lpstr>
      <vt:lpstr>VSCode Plugin Development for Automotive App Deployment </vt:lpstr>
      <vt:lpstr>PROJECT OUTLINE –  SETUP, GOALS &amp; OUTCOME</vt:lpstr>
      <vt:lpstr>PROJECT OUTLINE</vt:lpstr>
      <vt:lpstr>PROJECT OUTLINE</vt:lpstr>
      <vt:lpstr>PROJECT OUTLINE</vt:lpstr>
      <vt:lpstr>PROJECT OUTLINE</vt:lpstr>
      <vt:lpstr>PROBLEM SPACE</vt:lpstr>
      <vt:lpstr>SOLUTION SPACE</vt:lpstr>
      <vt:lpstr>OUR DEPLOYMENT PROCESS</vt:lpstr>
      <vt:lpstr>LEDA APP DEPLOYER (LAD)</vt:lpstr>
      <vt:lpstr>LAD IN ACTION</vt:lpstr>
      <vt:lpstr>PROJECT OUTLINE</vt:lpstr>
      <vt:lpstr>ORGANISATION: HOW WE MANAGE THIS PROJECT</vt:lpstr>
      <vt:lpstr>ONBOARDING WITH BOSCH.IO</vt:lpstr>
      <vt:lpstr>PROJECT MANAGEMENT VIA SCRUM</vt:lpstr>
      <vt:lpstr>SCRUM „LITE“ – OUR ADAPTION</vt:lpstr>
      <vt:lpstr>MANAGE SCRUM WITH GITHUB ISSUES BOARD</vt:lpstr>
      <vt:lpstr>DEVELOPMENT WORKFLOW, ENVIRONMENT &amp; TYPICAL ISSUES</vt:lpstr>
      <vt:lpstr>PowerPoint-Präsentation</vt:lpstr>
      <vt:lpstr>OUR IDEAL DEVELOPMENT WORKFLOW</vt:lpstr>
      <vt:lpstr>TYPICAL ISSUES</vt:lpstr>
      <vt:lpstr>DEVELOPMENT TOOL LANDSCAPE</vt:lpstr>
      <vt:lpstr>BIGGEST CHALLENGE, HIGHLIGHT &amp; KEY LEARNINGS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CONCLUSION: WHAT WE HAVE LEARNED</vt:lpstr>
      <vt:lpstr>Team Bosch.IO thanks you for the attention! – Q&amp;A</vt:lpstr>
      <vt:lpstr>TRENNUNG</vt:lpstr>
      <vt:lpstr>Project Operations &amp; Organisation</vt:lpstr>
      <vt:lpstr>Project Operations &amp; Organisation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212</cp:revision>
  <cp:lastPrinted>2017-09-28T12:33:25Z</cp:lastPrinted>
  <dcterms:created xsi:type="dcterms:W3CDTF">2023-09-19T09:18:08Z</dcterms:created>
  <dcterms:modified xsi:type="dcterms:W3CDTF">2023-09-23T19:08:56Z</dcterms:modified>
</cp:coreProperties>
</file>